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76" r:id="rId4"/>
    <p:sldId id="277" r:id="rId5"/>
    <p:sldId id="260" r:id="rId6"/>
    <p:sldId id="261" r:id="rId7"/>
    <p:sldId id="271" r:id="rId8"/>
    <p:sldId id="278" r:id="rId9"/>
    <p:sldId id="279" r:id="rId10"/>
    <p:sldId id="274" r:id="rId11"/>
    <p:sldId id="275" r:id="rId12"/>
  </p:sldIdLst>
  <p:sldSz cx="12192000" cy="6858000"/>
  <p:notesSz cx="6669088"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54707" autoAdjust="0"/>
  </p:normalViewPr>
  <p:slideViewPr>
    <p:cSldViewPr snapToGrid="0">
      <p:cViewPr varScale="1">
        <p:scale>
          <a:sx n="38" d="100"/>
          <a:sy n="38" d="100"/>
        </p:scale>
        <p:origin x="-1890"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D003B432-3547-48C0-8CA8-BC2AA084DFDE}" type="datetimeFigureOut">
              <a:rPr lang="nl-NL" smtClean="0"/>
              <a:t>28-6-2017</a:t>
            </a:fld>
            <a:endParaRPr lang="nl-NL"/>
          </a:p>
        </p:txBody>
      </p:sp>
      <p:sp>
        <p:nvSpPr>
          <p:cNvPr id="4" name="Tijdelijke aanduiding voor dia-afbeelding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fld id="{CA79B26A-0FB6-4651-A5AE-32802AE915A3}" type="slidenum">
              <a:rPr lang="nl-NL" smtClean="0"/>
              <a:t>‹nr.›</a:t>
            </a:fld>
            <a:endParaRPr lang="nl-NL"/>
          </a:p>
        </p:txBody>
      </p:sp>
    </p:spTree>
    <p:extLst>
      <p:ext uri="{BB962C8B-B14F-4D97-AF65-F5344CB8AC3E}">
        <p14:creationId xmlns:p14="http://schemas.microsoft.com/office/powerpoint/2010/main" val="1448455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CA79B26A-0FB6-4651-A5AE-32802AE915A3}" type="slidenum">
              <a:rPr lang="nl-NL" smtClean="0"/>
              <a:t>1</a:t>
            </a:fld>
            <a:endParaRPr lang="nl-NL"/>
          </a:p>
        </p:txBody>
      </p:sp>
    </p:spTree>
    <p:extLst>
      <p:ext uri="{BB962C8B-B14F-4D97-AF65-F5344CB8AC3E}">
        <p14:creationId xmlns:p14="http://schemas.microsoft.com/office/powerpoint/2010/main" val="1714636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Zere bekjes</a:t>
            </a:r>
            <a:r>
              <a:rPr lang="nl-NL" baseline="0" dirty="0" smtClean="0"/>
              <a:t> is ook bekend onder de naam bekschurft. Het veroorzaakt door het </a:t>
            </a:r>
            <a:r>
              <a:rPr lang="nl-NL" baseline="0" dirty="0" err="1" smtClean="0"/>
              <a:t>parapoxvirus</a:t>
            </a:r>
            <a:r>
              <a:rPr lang="nl-NL" baseline="0" dirty="0" smtClean="0"/>
              <a:t>. Er ontstaan blaasjes en korstjes rondom de bek. Een enting wordt vaak gebruikt als behandeling (curatief) en dus niet preventief ingezet. Het is een </a:t>
            </a:r>
            <a:r>
              <a:rPr lang="nl-NL" baseline="0" dirty="0" err="1" smtClean="0"/>
              <a:t>zoonose</a:t>
            </a:r>
            <a:r>
              <a:rPr lang="nl-NL" baseline="0" dirty="0" smtClean="0"/>
              <a:t> dus ook mensen kunnen deze blaasjes krijgen bij veelvuldig contact. </a:t>
            </a:r>
            <a:endParaRPr lang="nl-NL" dirty="0"/>
          </a:p>
        </p:txBody>
      </p:sp>
      <p:sp>
        <p:nvSpPr>
          <p:cNvPr id="4" name="Tijdelijke aanduiding voor dianummer 3"/>
          <p:cNvSpPr>
            <a:spLocks noGrp="1"/>
          </p:cNvSpPr>
          <p:nvPr>
            <p:ph type="sldNum" sz="quarter" idx="10"/>
          </p:nvPr>
        </p:nvSpPr>
        <p:spPr/>
        <p:txBody>
          <a:bodyPr/>
          <a:lstStyle/>
          <a:p>
            <a:fld id="{CA79B26A-0FB6-4651-A5AE-32802AE915A3}" type="slidenum">
              <a:rPr lang="nl-NL" smtClean="0"/>
              <a:t>10</a:t>
            </a:fld>
            <a:endParaRPr lang="nl-NL"/>
          </a:p>
        </p:txBody>
      </p:sp>
    </p:spTree>
    <p:extLst>
      <p:ext uri="{BB962C8B-B14F-4D97-AF65-F5344CB8AC3E}">
        <p14:creationId xmlns:p14="http://schemas.microsoft.com/office/powerpoint/2010/main" val="3596884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CA79B26A-0FB6-4651-A5AE-32802AE915A3}" type="slidenum">
              <a:rPr lang="nl-NL" smtClean="0"/>
              <a:t>11</a:t>
            </a:fld>
            <a:endParaRPr lang="nl-NL"/>
          </a:p>
        </p:txBody>
      </p:sp>
    </p:spTree>
    <p:extLst>
      <p:ext uri="{BB962C8B-B14F-4D97-AF65-F5344CB8AC3E}">
        <p14:creationId xmlns:p14="http://schemas.microsoft.com/office/powerpoint/2010/main" val="2322179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CA79B26A-0FB6-4651-A5AE-32802AE915A3}" type="slidenum">
              <a:rPr lang="nl-NL" smtClean="0"/>
              <a:t>2</a:t>
            </a:fld>
            <a:endParaRPr lang="nl-NL"/>
          </a:p>
        </p:txBody>
      </p:sp>
    </p:spTree>
    <p:extLst>
      <p:ext uri="{BB962C8B-B14F-4D97-AF65-F5344CB8AC3E}">
        <p14:creationId xmlns:p14="http://schemas.microsoft.com/office/powerpoint/2010/main" val="3128985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Geiten</a:t>
            </a:r>
            <a:r>
              <a:rPr lang="nl-NL" baseline="0" dirty="0" smtClean="0"/>
              <a:t> worden niet zo snel ziek, geiten zijn vrij sterke dieren die wel tegen een stootje kunnen. Dagelijks observeren van geiten is heel belangrijk. Zie je afwijkingen, bekijk ze nader en raadpleeg direct de dierenarts. Waar let je zoal op als je </a:t>
            </a:r>
            <a:r>
              <a:rPr lang="nl-NL" baseline="0" dirty="0" err="1" smtClean="0"/>
              <a:t>s’ochtends</a:t>
            </a:r>
            <a:r>
              <a:rPr lang="nl-NL" baseline="0" dirty="0" smtClean="0"/>
              <a:t> de wei in loopt?</a:t>
            </a:r>
            <a:endParaRPr lang="nl-NL" dirty="0"/>
          </a:p>
        </p:txBody>
      </p:sp>
      <p:sp>
        <p:nvSpPr>
          <p:cNvPr id="4" name="Tijdelijke aanduiding voor dianummer 3"/>
          <p:cNvSpPr>
            <a:spLocks noGrp="1"/>
          </p:cNvSpPr>
          <p:nvPr>
            <p:ph type="sldNum" sz="quarter" idx="10"/>
          </p:nvPr>
        </p:nvSpPr>
        <p:spPr/>
        <p:txBody>
          <a:bodyPr/>
          <a:lstStyle/>
          <a:p>
            <a:fld id="{CA79B26A-0FB6-4651-A5AE-32802AE915A3}" type="slidenum">
              <a:rPr lang="nl-NL" smtClean="0"/>
              <a:t>3</a:t>
            </a:fld>
            <a:endParaRPr lang="nl-NL"/>
          </a:p>
        </p:txBody>
      </p:sp>
    </p:spTree>
    <p:extLst>
      <p:ext uri="{BB962C8B-B14F-4D97-AF65-F5344CB8AC3E}">
        <p14:creationId xmlns:p14="http://schemas.microsoft.com/office/powerpoint/2010/main" val="132046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Sinds 1995 moeten alle geiten in NL</a:t>
            </a:r>
            <a:r>
              <a:rPr lang="nl-NL" baseline="0" dirty="0" smtClean="0"/>
              <a:t> van een </a:t>
            </a:r>
            <a:r>
              <a:rPr lang="nl-NL" baseline="0" dirty="0" err="1" smtClean="0"/>
              <a:t>indentificatie</a:t>
            </a:r>
            <a:r>
              <a:rPr lang="nl-NL" baseline="0" dirty="0" smtClean="0"/>
              <a:t> zijn voorzien. Het ministerie van Landbouw, Natuur en Voedselkwaliteit houdt toezicht op de naleving van deze verplichting via een registratiesysteem dat bekend staat als Identificatie &amp; Registratie (I&amp;R). Elk bedrijf heeft een Uniek Bedrijfsnummer (UBN) dat wordt toegekend door het ministerie. Dit nummer staat op de oormerken voorafgegaan aan de landcode (NL) met een volgnummer. Oormerken moeten binnen één maand na de geboorte aan beiden oren worden aangebracht. </a:t>
            </a:r>
          </a:p>
          <a:p>
            <a:endParaRPr lang="nl-NL" baseline="0" dirty="0" smtClean="0"/>
          </a:p>
          <a:p>
            <a:r>
              <a:rPr lang="nl-NL" baseline="0" dirty="0" smtClean="0"/>
              <a:t>Veel </a:t>
            </a:r>
            <a:r>
              <a:rPr lang="nl-NL" baseline="0" dirty="0" err="1" smtClean="0"/>
              <a:t>geitenhouders</a:t>
            </a:r>
            <a:r>
              <a:rPr lang="nl-NL" baseline="0" dirty="0" smtClean="0"/>
              <a:t> doen mee aan een onderzoek tegen ziektebestrijding, als hun bedrijf gedurende een bepaalde tijd vrij is van bepaalde ziektes zoals CAE en CL krijgt het bedrijf de certificering van ‘’</a:t>
            </a:r>
            <a:r>
              <a:rPr lang="nl-NL" baseline="0" dirty="0" err="1" smtClean="0"/>
              <a:t>certifaatwaardigheid</a:t>
            </a:r>
            <a:r>
              <a:rPr lang="nl-NL" baseline="0" dirty="0" smtClean="0"/>
              <a:t>’’. Een bedrijf wil deze stempel graag zodat ze makkelijker dieren verkopen en geitenkopers hebben meer zekerheid in de aanschaf van geiten zonder deze ziekten. Zo blijft de verspreiding van deze ziekten beperkt. </a:t>
            </a:r>
            <a:endParaRPr lang="nl-NL" dirty="0"/>
          </a:p>
        </p:txBody>
      </p:sp>
      <p:sp>
        <p:nvSpPr>
          <p:cNvPr id="4" name="Tijdelijke aanduiding voor dianummer 3"/>
          <p:cNvSpPr>
            <a:spLocks noGrp="1"/>
          </p:cNvSpPr>
          <p:nvPr>
            <p:ph type="sldNum" sz="quarter" idx="10"/>
          </p:nvPr>
        </p:nvSpPr>
        <p:spPr/>
        <p:txBody>
          <a:bodyPr/>
          <a:lstStyle/>
          <a:p>
            <a:fld id="{CA79B26A-0FB6-4651-A5AE-32802AE915A3}" type="slidenum">
              <a:rPr lang="nl-NL" smtClean="0"/>
              <a:t>4</a:t>
            </a:fld>
            <a:endParaRPr lang="nl-NL"/>
          </a:p>
        </p:txBody>
      </p:sp>
    </p:spTree>
    <p:extLst>
      <p:ext uri="{BB962C8B-B14F-4D97-AF65-F5344CB8AC3E}">
        <p14:creationId xmlns:p14="http://schemas.microsoft.com/office/powerpoint/2010/main" val="2101970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Bij</a:t>
            </a:r>
            <a:r>
              <a:rPr lang="nl-NL" baseline="0" dirty="0" smtClean="0"/>
              <a:t> deze ziekte is er sprake van</a:t>
            </a:r>
            <a:r>
              <a:rPr lang="nl-NL" dirty="0" smtClean="0"/>
              <a:t> een besmettelijke,</a:t>
            </a:r>
            <a:r>
              <a:rPr lang="nl-NL" baseline="0" dirty="0" smtClean="0"/>
              <a:t> chronische </a:t>
            </a:r>
            <a:r>
              <a:rPr lang="nl-NL" baseline="0" dirty="0" err="1" smtClean="0"/>
              <a:t>gewrichts</a:t>
            </a:r>
            <a:r>
              <a:rPr lang="nl-NL" baseline="0" dirty="0" smtClean="0"/>
              <a:t> – en hersenontstekingen en/of long- en uieraandoeningen. Een behandeling is niet mogelijk en daarom lijkt de ziekte een beetje op Aids, de ontstekingen in de hersenen zorgen voor verlammingen en de ziekte is herkenbaar aan de dikke </a:t>
            </a:r>
            <a:r>
              <a:rPr lang="nl-NL" baseline="0" dirty="0" err="1" smtClean="0"/>
              <a:t>voorknieen</a:t>
            </a:r>
            <a:r>
              <a:rPr lang="nl-NL" baseline="0" dirty="0" smtClean="0"/>
              <a:t>. </a:t>
            </a:r>
            <a:endParaRPr lang="nl-NL" dirty="0"/>
          </a:p>
        </p:txBody>
      </p:sp>
      <p:sp>
        <p:nvSpPr>
          <p:cNvPr id="4" name="Tijdelijke aanduiding voor dianummer 3"/>
          <p:cNvSpPr>
            <a:spLocks noGrp="1"/>
          </p:cNvSpPr>
          <p:nvPr>
            <p:ph type="sldNum" sz="quarter" idx="10"/>
          </p:nvPr>
        </p:nvSpPr>
        <p:spPr/>
        <p:txBody>
          <a:bodyPr/>
          <a:lstStyle/>
          <a:p>
            <a:fld id="{CA79B26A-0FB6-4651-A5AE-32802AE915A3}" type="slidenum">
              <a:rPr lang="nl-NL" smtClean="0"/>
              <a:t>5</a:t>
            </a:fld>
            <a:endParaRPr lang="nl-NL"/>
          </a:p>
        </p:txBody>
      </p:sp>
    </p:spTree>
    <p:extLst>
      <p:ext uri="{BB962C8B-B14F-4D97-AF65-F5344CB8AC3E}">
        <p14:creationId xmlns:p14="http://schemas.microsoft.com/office/powerpoint/2010/main" val="2235808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Caseous</a:t>
            </a:r>
            <a:r>
              <a:rPr lang="nl-NL" dirty="0" smtClean="0"/>
              <a:t> lymfeadenitis,</a:t>
            </a:r>
            <a:r>
              <a:rPr lang="nl-NL" baseline="0" dirty="0" smtClean="0"/>
              <a:t> ook wel bultenziekte of veretterende </a:t>
            </a:r>
            <a:r>
              <a:rPr lang="nl-NL" baseline="0" dirty="0" err="1" smtClean="0"/>
              <a:t>lymfelkierontsteking</a:t>
            </a:r>
            <a:r>
              <a:rPr lang="nl-NL" baseline="0" dirty="0" smtClean="0"/>
              <a:t> genoemd. Is een besmettelijke geiten en schapenziekte die wordt veroorzaakt door pseudo-tuberculose.  De lymfeklieren gaan opzwellen en kunnen openbreken. De bacterie kan zeer lang besmettelijk blijven en een behandeling is niet mogelijk. De geiten worden geruimd.</a:t>
            </a:r>
            <a:endParaRPr lang="nl-NL" dirty="0"/>
          </a:p>
        </p:txBody>
      </p:sp>
      <p:sp>
        <p:nvSpPr>
          <p:cNvPr id="4" name="Tijdelijke aanduiding voor dianummer 3"/>
          <p:cNvSpPr>
            <a:spLocks noGrp="1"/>
          </p:cNvSpPr>
          <p:nvPr>
            <p:ph type="sldNum" sz="quarter" idx="10"/>
          </p:nvPr>
        </p:nvSpPr>
        <p:spPr/>
        <p:txBody>
          <a:bodyPr/>
          <a:lstStyle/>
          <a:p>
            <a:fld id="{CA79B26A-0FB6-4651-A5AE-32802AE915A3}" type="slidenum">
              <a:rPr lang="nl-NL" smtClean="0"/>
              <a:t>6</a:t>
            </a:fld>
            <a:endParaRPr lang="nl-NL"/>
          </a:p>
        </p:txBody>
      </p:sp>
    </p:spTree>
    <p:extLst>
      <p:ext uri="{BB962C8B-B14F-4D97-AF65-F5344CB8AC3E}">
        <p14:creationId xmlns:p14="http://schemas.microsoft.com/office/powerpoint/2010/main" val="848218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Paratuberculose is een besmettelijke,</a:t>
            </a:r>
            <a:r>
              <a:rPr lang="nl-NL" baseline="0" dirty="0" smtClean="0"/>
              <a:t> ongeneeslijke bacteriële infectieziekte door de bacterie </a:t>
            </a:r>
            <a:r>
              <a:rPr lang="nl-NL" i="1" baseline="0" dirty="0" smtClean="0"/>
              <a:t>Mycobacterium avium </a:t>
            </a:r>
            <a:r>
              <a:rPr lang="nl-NL" i="1" baseline="0" dirty="0" err="1" smtClean="0"/>
              <a:t>paratuberculosis</a:t>
            </a:r>
            <a:r>
              <a:rPr lang="nl-NL" baseline="0" dirty="0" smtClean="0"/>
              <a:t>. Ongeveer 90% van de bedrijven is besmet met deze bacterie. De ziekte is moeilijk te herkennen omdat de ziekteverschijnselen heel uiteenlopend zijn, dieren blijven gewoon eten en hebben geen diarree. Maar dieren kunnen de voedingsstoffen niet opnemen uit de voeding wat leidt tot algemeen ziek zijn, slechte vacht en later vermagering. Een goede </a:t>
            </a:r>
            <a:r>
              <a:rPr lang="nl-NL" baseline="0" dirty="0" err="1" smtClean="0"/>
              <a:t>hygiene</a:t>
            </a:r>
            <a:r>
              <a:rPr lang="nl-NL" baseline="0" dirty="0" smtClean="0"/>
              <a:t> en management is een voorwaarde op deze ziekte binnen de perken te houden, dieren behouden een weerstand tegen deze bacterie. </a:t>
            </a:r>
            <a:endParaRPr lang="nl-NL" dirty="0"/>
          </a:p>
        </p:txBody>
      </p:sp>
      <p:sp>
        <p:nvSpPr>
          <p:cNvPr id="4" name="Tijdelijke aanduiding voor dianummer 3"/>
          <p:cNvSpPr>
            <a:spLocks noGrp="1"/>
          </p:cNvSpPr>
          <p:nvPr>
            <p:ph type="sldNum" sz="quarter" idx="10"/>
          </p:nvPr>
        </p:nvSpPr>
        <p:spPr/>
        <p:txBody>
          <a:bodyPr/>
          <a:lstStyle/>
          <a:p>
            <a:fld id="{CA79B26A-0FB6-4651-A5AE-32802AE915A3}" type="slidenum">
              <a:rPr lang="nl-NL" smtClean="0"/>
              <a:t>7</a:t>
            </a:fld>
            <a:endParaRPr lang="nl-NL"/>
          </a:p>
        </p:txBody>
      </p:sp>
    </p:spTree>
    <p:extLst>
      <p:ext uri="{BB962C8B-B14F-4D97-AF65-F5344CB8AC3E}">
        <p14:creationId xmlns:p14="http://schemas.microsoft.com/office/powerpoint/2010/main" val="3666887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smtClean="0">
                <a:solidFill>
                  <a:schemeClr val="tx1"/>
                </a:solidFill>
                <a:effectLst/>
                <a:latin typeface="+mn-lt"/>
                <a:ea typeface="+mn-ea"/>
                <a:cs typeface="+mn-cs"/>
              </a:rPr>
              <a:t>De bacterie komt in de omgeving terecht doordat geïnfecteerde dieren (die zelf geen ziekteverschijnselen hoeven te vertonen) bacteriën uitscheiden. Dit doen zij via lichaamsvocht, zoals traanvocht, urine, slijm, speeksel, melk en vruchtwater. Vooral tijdens lammeren komen er veel bacteriën vrij. Zeker als het gaat om een abortus.</a:t>
            </a:r>
            <a:r>
              <a:rPr lang="nl-NL" dirty="0" smtClean="0"/>
              <a:t/>
            </a:r>
            <a:br>
              <a:rPr lang="nl-NL" dirty="0" smtClean="0"/>
            </a:br>
            <a:r>
              <a:rPr lang="nl-NL" sz="1200" b="0" i="0" kern="1200" dirty="0" smtClean="0">
                <a:solidFill>
                  <a:schemeClr val="tx1"/>
                </a:solidFill>
                <a:effectLst/>
                <a:latin typeface="+mn-lt"/>
                <a:ea typeface="+mn-ea"/>
                <a:cs typeface="+mn-cs"/>
              </a:rPr>
              <a:t>Mensen kunnen op drie manieren besmet raken:</a:t>
            </a:r>
            <a:r>
              <a:rPr lang="nl-NL" dirty="0" smtClean="0"/>
              <a:t/>
            </a:r>
            <a:br>
              <a:rPr lang="nl-NL" dirty="0" smtClean="0"/>
            </a:br>
            <a:r>
              <a:rPr lang="nl-NL" sz="1200" b="0" i="0" kern="1200" dirty="0" smtClean="0">
                <a:solidFill>
                  <a:schemeClr val="tx1"/>
                </a:solidFill>
                <a:effectLst/>
                <a:latin typeface="+mn-lt"/>
                <a:ea typeface="+mn-ea"/>
                <a:cs typeface="+mn-cs"/>
              </a:rPr>
              <a:t>• Door besmette stofdeeltjes in te ademen. De stofdeeltjes kunnen zich via de lucht over grote afstanden verspreiden. Dit is de voornaamste oorzaak van besmetting bij de mens.</a:t>
            </a:r>
            <a:r>
              <a:rPr lang="nl-NL" dirty="0" smtClean="0"/>
              <a:t/>
            </a:r>
            <a:br>
              <a:rPr lang="nl-NL" dirty="0" smtClean="0"/>
            </a:br>
            <a:r>
              <a:rPr lang="nl-NL" sz="1200" b="0" i="0" kern="1200" dirty="0" smtClean="0">
                <a:solidFill>
                  <a:schemeClr val="tx1"/>
                </a:solidFill>
                <a:effectLst/>
                <a:latin typeface="+mn-lt"/>
                <a:ea typeface="+mn-ea"/>
                <a:cs typeface="+mn-cs"/>
              </a:rPr>
              <a:t>• Door besmette rauwe melk(-producten) of onvoldoende verhit besmet vlees te eten of drinken. Besmetting op deze manier komt zelden voor.</a:t>
            </a:r>
            <a:r>
              <a:rPr lang="nl-NL" dirty="0" smtClean="0"/>
              <a:t/>
            </a:r>
            <a:br>
              <a:rPr lang="nl-NL" dirty="0" smtClean="0"/>
            </a:br>
            <a:r>
              <a:rPr lang="nl-NL" sz="1200" b="0" i="0" kern="1200" dirty="0" smtClean="0">
                <a:solidFill>
                  <a:schemeClr val="tx1"/>
                </a:solidFill>
                <a:effectLst/>
                <a:latin typeface="+mn-lt"/>
                <a:ea typeface="+mn-ea"/>
                <a:cs typeface="+mn-cs"/>
              </a:rPr>
              <a:t>• Er zijn ook gevallen beschreven waarbij moeders pasgeboren kinderen infecteerden via de placenta en/of de moedermelk. Verder gaat Q-koorts niet over van mens op mens.</a:t>
            </a:r>
          </a:p>
          <a:p>
            <a:endParaRPr lang="nl-NL" sz="1200" b="0" i="0" kern="1200" dirty="0" smtClean="0">
              <a:solidFill>
                <a:schemeClr val="tx1"/>
              </a:solidFill>
              <a:effectLst/>
              <a:latin typeface="+mn-lt"/>
              <a:ea typeface="+mn-ea"/>
              <a:cs typeface="+mn-cs"/>
            </a:endParaRPr>
          </a:p>
          <a:p>
            <a:r>
              <a:rPr lang="nl-NL" sz="1200" b="1" i="0" kern="1200" dirty="0" smtClean="0">
                <a:solidFill>
                  <a:schemeClr val="tx1"/>
                </a:solidFill>
                <a:effectLst/>
                <a:latin typeface="+mn-lt"/>
                <a:ea typeface="+mn-ea"/>
                <a:cs typeface="+mn-cs"/>
              </a:rPr>
              <a:t>Preventie</a:t>
            </a:r>
          </a:p>
          <a:p>
            <a:r>
              <a:rPr lang="nl-NL" sz="1200" b="0" i="0" kern="1200" dirty="0" smtClean="0">
                <a:solidFill>
                  <a:schemeClr val="tx1"/>
                </a:solidFill>
                <a:effectLst/>
                <a:latin typeface="+mn-lt"/>
                <a:ea typeface="+mn-ea"/>
                <a:cs typeface="+mn-cs"/>
              </a:rPr>
              <a:t>Er is sinds eind 2008 een vaccin tegen Q-</a:t>
            </a:r>
            <a:r>
              <a:rPr lang="nl-NL" sz="1200" b="0" i="0" kern="1200" dirty="0" err="1" smtClean="0">
                <a:solidFill>
                  <a:schemeClr val="tx1"/>
                </a:solidFill>
                <a:effectLst/>
                <a:latin typeface="+mn-lt"/>
                <a:ea typeface="+mn-ea"/>
                <a:cs typeface="+mn-cs"/>
              </a:rPr>
              <a:t>fever</a:t>
            </a:r>
            <a:r>
              <a:rPr lang="nl-NL" sz="1200" b="0" i="0" kern="1200" dirty="0" smtClean="0">
                <a:solidFill>
                  <a:schemeClr val="tx1"/>
                </a:solidFill>
                <a:effectLst/>
                <a:latin typeface="+mn-lt"/>
                <a:ea typeface="+mn-ea"/>
                <a:cs typeface="+mn-cs"/>
              </a:rPr>
              <a:t> in Nederland beschikbaar voor schapen en geiten. Uit onderzoek is gebleken dat het beschikbare fase 1 vaccin (</a:t>
            </a:r>
            <a:r>
              <a:rPr lang="nl-NL" sz="1200" b="0" i="0" kern="1200" dirty="0" err="1" smtClean="0">
                <a:solidFill>
                  <a:schemeClr val="tx1"/>
                </a:solidFill>
                <a:effectLst/>
                <a:latin typeface="+mn-lt"/>
                <a:ea typeface="+mn-ea"/>
                <a:cs typeface="+mn-cs"/>
              </a:rPr>
              <a:t>Coxevac</a:t>
            </a:r>
            <a:r>
              <a:rPr lang="nl-NL" sz="1200" b="0" i="0" kern="1200" dirty="0" smtClean="0">
                <a:solidFill>
                  <a:schemeClr val="tx1"/>
                </a:solidFill>
                <a:effectLst/>
                <a:latin typeface="+mn-lt"/>
                <a:ea typeface="+mn-ea"/>
                <a:cs typeface="+mn-cs"/>
              </a:rPr>
              <a:t>®, CEVA) effectief is. Het doel van vaccinatie is het aantal abortussen te verminderen alsook de uitscheiding van de bacterie terug te dringen. Door de verminderde uitscheiding zal de besmettingsdruk in de omgeving verminderen, waardoor de blootstelling voor de mens vermindert. Sinds de start van de verplichte vaccinatiecampagne tegen Q-</a:t>
            </a:r>
            <a:r>
              <a:rPr lang="nl-NL" sz="1200" b="0" i="0" kern="1200" dirty="0" err="1" smtClean="0">
                <a:solidFill>
                  <a:schemeClr val="tx1"/>
                </a:solidFill>
                <a:effectLst/>
                <a:latin typeface="+mn-lt"/>
                <a:ea typeface="+mn-ea"/>
                <a:cs typeface="+mn-cs"/>
              </a:rPr>
              <a:t>fever</a:t>
            </a:r>
            <a:r>
              <a:rPr lang="nl-NL" sz="1200" b="0" i="0" kern="1200" dirty="0" smtClean="0">
                <a:solidFill>
                  <a:schemeClr val="tx1"/>
                </a:solidFill>
                <a:effectLst/>
                <a:latin typeface="+mn-lt"/>
                <a:ea typeface="+mn-ea"/>
                <a:cs typeface="+mn-cs"/>
              </a:rPr>
              <a:t> op alle melkgeiten- en melkschapenbedrijven in Nederland in 2010 is abortus ten gevolge van een infectie met </a:t>
            </a:r>
            <a:r>
              <a:rPr lang="nl-NL" sz="1200" b="0" i="1" kern="1200" dirty="0" smtClean="0">
                <a:solidFill>
                  <a:schemeClr val="tx1"/>
                </a:solidFill>
                <a:effectLst/>
                <a:latin typeface="+mn-lt"/>
                <a:ea typeface="+mn-ea"/>
                <a:cs typeface="+mn-cs"/>
              </a:rPr>
              <a:t>C. </a:t>
            </a:r>
            <a:r>
              <a:rPr lang="nl-NL" sz="1200" b="0" i="1" kern="1200" dirty="0" err="1" smtClean="0">
                <a:solidFill>
                  <a:schemeClr val="tx1"/>
                </a:solidFill>
                <a:effectLst/>
                <a:latin typeface="+mn-lt"/>
                <a:ea typeface="+mn-ea"/>
                <a:cs typeface="+mn-cs"/>
              </a:rPr>
              <a:t>burnetii</a:t>
            </a:r>
            <a:r>
              <a:rPr lang="nl-NL" sz="1200" b="0" i="1" kern="1200" dirty="0" smtClean="0">
                <a:solidFill>
                  <a:schemeClr val="tx1"/>
                </a:solidFill>
                <a:effectLst/>
                <a:latin typeface="+mn-lt"/>
                <a:ea typeface="+mn-ea"/>
                <a:cs typeface="+mn-cs"/>
              </a:rPr>
              <a:t> </a:t>
            </a:r>
            <a:r>
              <a:rPr lang="nl-NL" sz="1200" b="0" i="0" kern="1200" dirty="0" smtClean="0">
                <a:solidFill>
                  <a:schemeClr val="tx1"/>
                </a:solidFill>
                <a:effectLst/>
                <a:latin typeface="+mn-lt"/>
                <a:ea typeface="+mn-ea"/>
                <a:cs typeface="+mn-cs"/>
              </a:rPr>
              <a:t>niet meer aangetoond. Vanaf eind 2009 vindt monitoring plaats van alle melkgeiten- en melkschapenbedrijven; minimaal elke maand wordt een tankmelkmonster op Q-</a:t>
            </a:r>
            <a:r>
              <a:rPr lang="nl-NL" sz="1200" b="0" i="0" kern="1200" dirty="0" err="1" smtClean="0">
                <a:solidFill>
                  <a:schemeClr val="tx1"/>
                </a:solidFill>
                <a:effectLst/>
                <a:latin typeface="+mn-lt"/>
                <a:ea typeface="+mn-ea"/>
                <a:cs typeface="+mn-cs"/>
              </a:rPr>
              <a:t>fever</a:t>
            </a:r>
            <a:r>
              <a:rPr lang="nl-NL" sz="1200" b="0" i="0" kern="1200" dirty="0" smtClean="0">
                <a:solidFill>
                  <a:schemeClr val="tx1"/>
                </a:solidFill>
                <a:effectLst/>
                <a:latin typeface="+mn-lt"/>
                <a:ea typeface="+mn-ea"/>
                <a:cs typeface="+mn-cs"/>
              </a:rPr>
              <a:t> onderzocht. Het aantal besmette bedrijven is geleidelijk teruggelopen en sinds juni 2016 zijn alle melkschapen- en melkgeitenbedrijven weer officieel Q-</a:t>
            </a:r>
            <a:r>
              <a:rPr lang="nl-NL" sz="1200" b="0" i="0" kern="1200" dirty="0" err="1" smtClean="0">
                <a:solidFill>
                  <a:schemeClr val="tx1"/>
                </a:solidFill>
                <a:effectLst/>
                <a:latin typeface="+mn-lt"/>
                <a:ea typeface="+mn-ea"/>
                <a:cs typeface="+mn-cs"/>
              </a:rPr>
              <a:t>fever</a:t>
            </a:r>
            <a:r>
              <a:rPr lang="nl-NL" sz="1200" b="0" i="0" kern="1200" dirty="0" smtClean="0">
                <a:solidFill>
                  <a:schemeClr val="tx1"/>
                </a:solidFill>
                <a:effectLst/>
                <a:latin typeface="+mn-lt"/>
                <a:ea typeface="+mn-ea"/>
                <a:cs typeface="+mn-cs"/>
              </a:rPr>
              <a:t> vrij.</a:t>
            </a:r>
          </a:p>
          <a:p>
            <a:r>
              <a:rPr lang="nl-NL" sz="1200" b="0" i="0" kern="1200" dirty="0" smtClean="0">
                <a:solidFill>
                  <a:schemeClr val="tx1"/>
                </a:solidFill>
                <a:effectLst/>
                <a:latin typeface="+mn-lt"/>
                <a:ea typeface="+mn-ea"/>
                <a:cs typeface="+mn-cs"/>
              </a:rPr>
              <a:t>De Q-</a:t>
            </a:r>
            <a:r>
              <a:rPr lang="nl-NL" sz="1200" b="0" i="0" kern="1200" dirty="0" err="1" smtClean="0">
                <a:solidFill>
                  <a:schemeClr val="tx1"/>
                </a:solidFill>
                <a:effectLst/>
                <a:latin typeface="+mn-lt"/>
                <a:ea typeface="+mn-ea"/>
                <a:cs typeface="+mn-cs"/>
              </a:rPr>
              <a:t>fever</a:t>
            </a:r>
            <a:r>
              <a:rPr lang="nl-NL" sz="1200" b="0" i="0" kern="1200" dirty="0" smtClean="0">
                <a:solidFill>
                  <a:schemeClr val="tx1"/>
                </a:solidFill>
                <a:effectLst/>
                <a:latin typeface="+mn-lt"/>
                <a:ea typeface="+mn-ea"/>
                <a:cs typeface="+mn-cs"/>
              </a:rPr>
              <a:t> uitbraak in Nederland (2007-2010) is gestopt door een combinatie van maatregelen zoals bijvoorbeeld vaccinatie van kleine herkauwers, ruimen van drachtige schapen en geiten op besmette </a:t>
            </a:r>
            <a:r>
              <a:rPr lang="nl-NL" sz="1200" b="0" i="0" kern="1200" dirty="0" err="1" smtClean="0">
                <a:solidFill>
                  <a:schemeClr val="tx1"/>
                </a:solidFill>
                <a:effectLst/>
                <a:latin typeface="+mn-lt"/>
                <a:ea typeface="+mn-ea"/>
                <a:cs typeface="+mn-cs"/>
              </a:rPr>
              <a:t>melkleverende</a:t>
            </a:r>
            <a:r>
              <a:rPr lang="nl-NL" sz="1200" b="0" i="0" kern="1200" dirty="0" smtClean="0">
                <a:solidFill>
                  <a:schemeClr val="tx1"/>
                </a:solidFill>
                <a:effectLst/>
                <a:latin typeface="+mn-lt"/>
                <a:ea typeface="+mn-ea"/>
                <a:cs typeface="+mn-cs"/>
              </a:rPr>
              <a:t> bedrijven, maatregelen met betrekking tot de mest, algemene hygiëne, in combinatie met een toename in de </a:t>
            </a:r>
            <a:r>
              <a:rPr lang="nl-NL" sz="1200" b="0" i="0" kern="1200" dirty="0" err="1" smtClean="0">
                <a:solidFill>
                  <a:schemeClr val="tx1"/>
                </a:solidFill>
                <a:effectLst/>
                <a:latin typeface="+mn-lt"/>
                <a:ea typeface="+mn-ea"/>
                <a:cs typeface="+mn-cs"/>
              </a:rPr>
              <a:t>seroprevalentie</a:t>
            </a:r>
            <a:r>
              <a:rPr lang="nl-NL" sz="1200" b="0" i="0" kern="1200" dirty="0" smtClean="0">
                <a:solidFill>
                  <a:schemeClr val="tx1"/>
                </a:solidFill>
                <a:effectLst/>
                <a:latin typeface="+mn-lt"/>
                <a:ea typeface="+mn-ea"/>
                <a:cs typeface="+mn-cs"/>
              </a:rPr>
              <a:t> van mensen.</a:t>
            </a:r>
          </a:p>
          <a:p>
            <a:endParaRPr lang="nl-NL" sz="1200" b="0" i="0" kern="1200" dirty="0" smtClean="0">
              <a:solidFill>
                <a:schemeClr val="tx1"/>
              </a:solidFill>
              <a:effectLst/>
              <a:latin typeface="+mn-lt"/>
              <a:ea typeface="+mn-ea"/>
              <a:cs typeface="+mn-cs"/>
            </a:endParaRPr>
          </a:p>
          <a:p>
            <a:r>
              <a:rPr lang="nl-NL" sz="1200" b="0" i="0" kern="1200" dirty="0" smtClean="0">
                <a:solidFill>
                  <a:schemeClr val="tx1"/>
                </a:solidFill>
                <a:effectLst/>
                <a:latin typeface="+mn-lt"/>
                <a:ea typeface="+mn-ea"/>
                <a:cs typeface="+mn-cs"/>
              </a:rPr>
              <a:t>Symptomen mens: Duidelijke verschijnselen zijn een heftige hoofdpijn (in het acute begin) en een wisselend koortsverloop. Andere mogelijke symptomen zijn koude rillingen, spierpijn, zweten, verminderde eetlust, misselijkheid, braken, diarree en een relatief lage hartslag</a:t>
            </a:r>
            <a:endParaRPr lang="nl-NL" dirty="0"/>
          </a:p>
        </p:txBody>
      </p:sp>
      <p:sp>
        <p:nvSpPr>
          <p:cNvPr id="4" name="Tijdelijke aanduiding voor dianummer 3"/>
          <p:cNvSpPr>
            <a:spLocks noGrp="1"/>
          </p:cNvSpPr>
          <p:nvPr>
            <p:ph type="sldNum" sz="quarter" idx="10"/>
          </p:nvPr>
        </p:nvSpPr>
        <p:spPr/>
        <p:txBody>
          <a:bodyPr/>
          <a:lstStyle/>
          <a:p>
            <a:fld id="{CA79B26A-0FB6-4651-A5AE-32802AE915A3}" type="slidenum">
              <a:rPr lang="nl-NL" smtClean="0"/>
              <a:t>8</a:t>
            </a:fld>
            <a:endParaRPr lang="nl-NL"/>
          </a:p>
        </p:txBody>
      </p:sp>
    </p:spTree>
    <p:extLst>
      <p:ext uri="{BB962C8B-B14F-4D97-AF65-F5344CB8AC3E}">
        <p14:creationId xmlns:p14="http://schemas.microsoft.com/office/powerpoint/2010/main" val="2328715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Rotkreupel wordt veroorzaakt door</a:t>
            </a:r>
            <a:r>
              <a:rPr lang="nl-NL" baseline="0" dirty="0" smtClean="0"/>
              <a:t> de rotkreupelbacterie, die erg besmettelijk is. De besmetting verloopt via de weide of stal waar de dieren lopen. Symptomen zijn ontstekingen op de huid van de tussenklauwspleten en hoornranden op de hoef. De hoef rot weg en stinkt. In een vroeg stadium is het goed te behandelen en te genezen. Antibioticum helpt hierbij en er is ook een enting die jaarlijks herhaald moet worden. Vooral bij de komst van nieuwe dieren moet men hier alert op zijn. </a:t>
            </a:r>
            <a:endParaRPr lang="nl-NL" dirty="0"/>
          </a:p>
        </p:txBody>
      </p:sp>
      <p:sp>
        <p:nvSpPr>
          <p:cNvPr id="4" name="Tijdelijke aanduiding voor dianummer 3"/>
          <p:cNvSpPr>
            <a:spLocks noGrp="1"/>
          </p:cNvSpPr>
          <p:nvPr>
            <p:ph type="sldNum" sz="quarter" idx="10"/>
          </p:nvPr>
        </p:nvSpPr>
        <p:spPr/>
        <p:txBody>
          <a:bodyPr/>
          <a:lstStyle/>
          <a:p>
            <a:fld id="{CA79B26A-0FB6-4651-A5AE-32802AE915A3}" type="slidenum">
              <a:rPr lang="nl-NL" smtClean="0"/>
              <a:t>9</a:t>
            </a:fld>
            <a:endParaRPr lang="nl-NL"/>
          </a:p>
        </p:txBody>
      </p:sp>
    </p:spTree>
    <p:extLst>
      <p:ext uri="{BB962C8B-B14F-4D97-AF65-F5344CB8AC3E}">
        <p14:creationId xmlns:p14="http://schemas.microsoft.com/office/powerpoint/2010/main" val="1462612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67C9A3E9-7FC6-4DAC-B59A-ABBB22E08A0E}" type="datetimeFigureOut">
              <a:rPr lang="nl-NL" smtClean="0"/>
              <a:t>28-6-2017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7862E74-B0E7-4DB8-AFC5-2D4D7A23A393}" type="slidenum">
              <a:rPr lang="nl-NL" smtClean="0"/>
              <a:t>‹nr.›</a:t>
            </a:fld>
            <a:endParaRPr lang="nl-NL"/>
          </a:p>
        </p:txBody>
      </p:sp>
    </p:spTree>
    <p:extLst>
      <p:ext uri="{BB962C8B-B14F-4D97-AF65-F5344CB8AC3E}">
        <p14:creationId xmlns:p14="http://schemas.microsoft.com/office/powerpoint/2010/main" val="2461750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7C9A3E9-7FC6-4DAC-B59A-ABBB22E08A0E}" type="datetimeFigureOut">
              <a:rPr lang="nl-NL" smtClean="0"/>
              <a:t>28-6-2017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7862E74-B0E7-4DB8-AFC5-2D4D7A23A393}" type="slidenum">
              <a:rPr lang="nl-NL" smtClean="0"/>
              <a:t>‹nr.›</a:t>
            </a:fld>
            <a:endParaRPr lang="nl-NL"/>
          </a:p>
        </p:txBody>
      </p:sp>
    </p:spTree>
    <p:extLst>
      <p:ext uri="{BB962C8B-B14F-4D97-AF65-F5344CB8AC3E}">
        <p14:creationId xmlns:p14="http://schemas.microsoft.com/office/powerpoint/2010/main" val="3653648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7C9A3E9-7FC6-4DAC-B59A-ABBB22E08A0E}" type="datetimeFigureOut">
              <a:rPr lang="nl-NL" smtClean="0"/>
              <a:t>28-6-2017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7862E74-B0E7-4DB8-AFC5-2D4D7A23A393}" type="slidenum">
              <a:rPr lang="nl-NL" smtClean="0"/>
              <a:t>‹nr.›</a:t>
            </a:fld>
            <a:endParaRPr lang="nl-NL"/>
          </a:p>
        </p:txBody>
      </p:sp>
    </p:spTree>
    <p:extLst>
      <p:ext uri="{BB962C8B-B14F-4D97-AF65-F5344CB8AC3E}">
        <p14:creationId xmlns:p14="http://schemas.microsoft.com/office/powerpoint/2010/main" val="878749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7C9A3E9-7FC6-4DAC-B59A-ABBB22E08A0E}" type="datetimeFigureOut">
              <a:rPr lang="nl-NL" smtClean="0"/>
              <a:t>28-6-2017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7862E74-B0E7-4DB8-AFC5-2D4D7A23A393}" type="slidenum">
              <a:rPr lang="nl-NL" smtClean="0"/>
              <a:t>‹nr.›</a:t>
            </a:fld>
            <a:endParaRPr lang="nl-NL"/>
          </a:p>
        </p:txBody>
      </p:sp>
    </p:spTree>
    <p:extLst>
      <p:ext uri="{BB962C8B-B14F-4D97-AF65-F5344CB8AC3E}">
        <p14:creationId xmlns:p14="http://schemas.microsoft.com/office/powerpoint/2010/main" val="537028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Tijdelijke aanduiding voor datum 3"/>
          <p:cNvSpPr>
            <a:spLocks noGrp="1"/>
          </p:cNvSpPr>
          <p:nvPr>
            <p:ph type="dt" sz="half" idx="10"/>
          </p:nvPr>
        </p:nvSpPr>
        <p:spPr/>
        <p:txBody>
          <a:bodyPr/>
          <a:lstStyle/>
          <a:p>
            <a:fld id="{67C9A3E9-7FC6-4DAC-B59A-ABBB22E08A0E}" type="datetimeFigureOut">
              <a:rPr lang="nl-NL" smtClean="0"/>
              <a:t>28-6-2017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7862E74-B0E7-4DB8-AFC5-2D4D7A23A393}" type="slidenum">
              <a:rPr lang="nl-NL" smtClean="0"/>
              <a:t>‹nr.›</a:t>
            </a:fld>
            <a:endParaRPr lang="nl-NL"/>
          </a:p>
        </p:txBody>
      </p:sp>
    </p:spTree>
    <p:extLst>
      <p:ext uri="{BB962C8B-B14F-4D97-AF65-F5344CB8AC3E}">
        <p14:creationId xmlns:p14="http://schemas.microsoft.com/office/powerpoint/2010/main" val="2720806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67C9A3E9-7FC6-4DAC-B59A-ABBB22E08A0E}" type="datetimeFigureOut">
              <a:rPr lang="nl-NL" smtClean="0"/>
              <a:t>28-6-2017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7862E74-B0E7-4DB8-AFC5-2D4D7A23A393}" type="slidenum">
              <a:rPr lang="nl-NL" smtClean="0"/>
              <a:t>‹nr.›</a:t>
            </a:fld>
            <a:endParaRPr lang="nl-NL"/>
          </a:p>
        </p:txBody>
      </p:sp>
    </p:spTree>
    <p:extLst>
      <p:ext uri="{BB962C8B-B14F-4D97-AF65-F5344CB8AC3E}">
        <p14:creationId xmlns:p14="http://schemas.microsoft.com/office/powerpoint/2010/main" val="1804606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67C9A3E9-7FC6-4DAC-B59A-ABBB22E08A0E}" type="datetimeFigureOut">
              <a:rPr lang="nl-NL" smtClean="0"/>
              <a:t>28-6-2017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C7862E74-B0E7-4DB8-AFC5-2D4D7A23A393}" type="slidenum">
              <a:rPr lang="nl-NL" smtClean="0"/>
              <a:t>‹nr.›</a:t>
            </a:fld>
            <a:endParaRPr lang="nl-NL"/>
          </a:p>
        </p:txBody>
      </p:sp>
    </p:spTree>
    <p:extLst>
      <p:ext uri="{BB962C8B-B14F-4D97-AF65-F5344CB8AC3E}">
        <p14:creationId xmlns:p14="http://schemas.microsoft.com/office/powerpoint/2010/main" val="1878013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67C9A3E9-7FC6-4DAC-B59A-ABBB22E08A0E}" type="datetimeFigureOut">
              <a:rPr lang="nl-NL" smtClean="0"/>
              <a:t>28-6-2017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C7862E74-B0E7-4DB8-AFC5-2D4D7A23A393}" type="slidenum">
              <a:rPr lang="nl-NL" smtClean="0"/>
              <a:t>‹nr.›</a:t>
            </a:fld>
            <a:endParaRPr lang="nl-NL"/>
          </a:p>
        </p:txBody>
      </p:sp>
    </p:spTree>
    <p:extLst>
      <p:ext uri="{BB962C8B-B14F-4D97-AF65-F5344CB8AC3E}">
        <p14:creationId xmlns:p14="http://schemas.microsoft.com/office/powerpoint/2010/main" val="1435602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7C9A3E9-7FC6-4DAC-B59A-ABBB22E08A0E}" type="datetimeFigureOut">
              <a:rPr lang="nl-NL" smtClean="0"/>
              <a:t>28-6-2017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C7862E74-B0E7-4DB8-AFC5-2D4D7A23A393}" type="slidenum">
              <a:rPr lang="nl-NL" smtClean="0"/>
              <a:t>‹nr.›</a:t>
            </a:fld>
            <a:endParaRPr lang="nl-NL"/>
          </a:p>
        </p:txBody>
      </p:sp>
    </p:spTree>
    <p:extLst>
      <p:ext uri="{BB962C8B-B14F-4D97-AF65-F5344CB8AC3E}">
        <p14:creationId xmlns:p14="http://schemas.microsoft.com/office/powerpoint/2010/main" val="3907850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67C9A3E9-7FC6-4DAC-B59A-ABBB22E08A0E}" type="datetimeFigureOut">
              <a:rPr lang="nl-NL" smtClean="0"/>
              <a:t>28-6-2017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7862E74-B0E7-4DB8-AFC5-2D4D7A23A393}" type="slidenum">
              <a:rPr lang="nl-NL" smtClean="0"/>
              <a:t>‹nr.›</a:t>
            </a:fld>
            <a:endParaRPr lang="nl-NL"/>
          </a:p>
        </p:txBody>
      </p:sp>
    </p:spTree>
    <p:extLst>
      <p:ext uri="{BB962C8B-B14F-4D97-AF65-F5344CB8AC3E}">
        <p14:creationId xmlns:p14="http://schemas.microsoft.com/office/powerpoint/2010/main" val="2798778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67C9A3E9-7FC6-4DAC-B59A-ABBB22E08A0E}" type="datetimeFigureOut">
              <a:rPr lang="nl-NL" smtClean="0"/>
              <a:t>28-6-2017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7862E74-B0E7-4DB8-AFC5-2D4D7A23A393}" type="slidenum">
              <a:rPr lang="nl-NL" smtClean="0"/>
              <a:t>‹nr.›</a:t>
            </a:fld>
            <a:endParaRPr lang="nl-NL"/>
          </a:p>
        </p:txBody>
      </p:sp>
    </p:spTree>
    <p:extLst>
      <p:ext uri="{BB962C8B-B14F-4D97-AF65-F5344CB8AC3E}">
        <p14:creationId xmlns:p14="http://schemas.microsoft.com/office/powerpoint/2010/main" val="1651326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C9A3E9-7FC6-4DAC-B59A-ABBB22E08A0E}" type="datetimeFigureOut">
              <a:rPr lang="nl-NL" smtClean="0"/>
              <a:t>28-6-2017</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862E74-B0E7-4DB8-AFC5-2D4D7A23A393}" type="slidenum">
              <a:rPr lang="nl-NL" smtClean="0"/>
              <a:t>‹nr.›</a:t>
            </a:fld>
            <a:endParaRPr lang="nl-NL"/>
          </a:p>
        </p:txBody>
      </p:sp>
    </p:spTree>
    <p:extLst>
      <p:ext uri="{BB962C8B-B14F-4D97-AF65-F5344CB8AC3E}">
        <p14:creationId xmlns:p14="http://schemas.microsoft.com/office/powerpoint/2010/main" val="512877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aXm9_Bc2guw"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hyperlink" Target="https://www.google.nl/url?sa=i&amp;rct=j&amp;q=&amp;esrc=s&amp;source=images&amp;cd=&amp;cad=rja&amp;uact=8&amp;ved=0ahUKEwiU6qL9gKfNAhWBKcAKHb3tCggQjRwIBw&amp;url=https://janfkenjedienie.wordpress.com/2009/12/11/cartoon-vd-dag-111209-q-koorts/&amp;bvm=bv.124272578,d.d2s&amp;psig=AFQjCNExmUfRYiXuTy1n1t0j5Z0ce1jH9g&amp;ust=1465975889385509" TargetMode="External"/><Relationship Id="rId4" Type="http://schemas.openxmlformats.org/officeDocument/2006/relationships/hyperlink" Target="https://www.youtube.com/watch?v=0B6irRfG7m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96004" y="985203"/>
            <a:ext cx="9144000" cy="2387600"/>
          </a:xfrm>
        </p:spPr>
        <p:txBody>
          <a:bodyPr>
            <a:normAutofit/>
          </a:bodyPr>
          <a:lstStyle/>
          <a:p>
            <a:r>
              <a:rPr lang="nl-NL" sz="7200" b="1" dirty="0" smtClean="0"/>
              <a:t>Les Geit</a:t>
            </a:r>
            <a:endParaRPr lang="nl-NL" sz="7200" b="1" dirty="0"/>
          </a:p>
        </p:txBody>
      </p:sp>
      <p:sp>
        <p:nvSpPr>
          <p:cNvPr id="3" name="Ondertitel 2"/>
          <p:cNvSpPr>
            <a:spLocks noGrp="1"/>
          </p:cNvSpPr>
          <p:nvPr>
            <p:ph type="subTitle" idx="1"/>
          </p:nvPr>
        </p:nvSpPr>
        <p:spPr>
          <a:xfrm>
            <a:off x="1188047" y="3558317"/>
            <a:ext cx="9144000" cy="1655762"/>
          </a:xfrm>
        </p:spPr>
        <p:txBody>
          <a:bodyPr/>
          <a:lstStyle/>
          <a:p>
            <a:r>
              <a:rPr lang="nl-NL" dirty="0" smtClean="0"/>
              <a:t>20-06-2017</a:t>
            </a:r>
            <a:endParaRPr lang="nl-NL" dirty="0"/>
          </a:p>
        </p:txBody>
      </p:sp>
      <p:pic>
        <p:nvPicPr>
          <p:cNvPr id="1026" name="Picture 2" descr="Afbeeldingsresultaat voor dwergge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496" y="1859281"/>
            <a:ext cx="3398520" cy="33985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erelateerde afbeeld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8991" y="1858834"/>
            <a:ext cx="4531954" cy="3398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97351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Zere bekjes</a:t>
            </a:r>
            <a:endParaRPr lang="nl-NL" dirty="0"/>
          </a:p>
        </p:txBody>
      </p:sp>
      <p:sp>
        <p:nvSpPr>
          <p:cNvPr id="3" name="Tijdelijke aanduiding voor inhoud 2"/>
          <p:cNvSpPr>
            <a:spLocks noGrp="1"/>
          </p:cNvSpPr>
          <p:nvPr>
            <p:ph idx="1"/>
          </p:nvPr>
        </p:nvSpPr>
        <p:spPr/>
        <p:txBody>
          <a:bodyPr/>
          <a:lstStyle/>
          <a:p>
            <a:r>
              <a:rPr lang="nl-NL" dirty="0" smtClean="0"/>
              <a:t>“Bekschurft’’</a:t>
            </a:r>
          </a:p>
          <a:p>
            <a:r>
              <a:rPr lang="nl-NL" dirty="0" smtClean="0"/>
              <a:t>Blaasjes of later korstjes rondom de bek </a:t>
            </a:r>
          </a:p>
          <a:p>
            <a:r>
              <a:rPr lang="nl-NL" dirty="0" smtClean="0"/>
              <a:t>Veroorzaakt door het </a:t>
            </a:r>
            <a:r>
              <a:rPr lang="nl-NL" dirty="0" err="1" smtClean="0"/>
              <a:t>parapoxvirus</a:t>
            </a:r>
            <a:endParaRPr lang="nl-NL" dirty="0" smtClean="0"/>
          </a:p>
          <a:p>
            <a:r>
              <a:rPr lang="nl-NL" dirty="0" smtClean="0"/>
              <a:t>Curatieve enting</a:t>
            </a:r>
          </a:p>
          <a:p>
            <a:r>
              <a:rPr lang="nl-NL" dirty="0" smtClean="0"/>
              <a:t>Zoönose</a:t>
            </a:r>
          </a:p>
          <a:p>
            <a:pPr marL="0" indent="0">
              <a:buNone/>
            </a:pPr>
            <a:endParaRPr lang="nl-NL" dirty="0"/>
          </a:p>
        </p:txBody>
      </p:sp>
      <p:pic>
        <p:nvPicPr>
          <p:cNvPr id="12290" name="Picture 2" descr="http://www.schapendokter.nl/upload/Image/Schapenziekten/ecthyma-me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4252" y="4238694"/>
            <a:ext cx="3144217" cy="236466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Zere bekj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2816" y="3098154"/>
            <a:ext cx="5057775" cy="35052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Rechte verbindingslijn 5"/>
          <p:cNvCxnSpPr/>
          <p:nvPr/>
        </p:nvCxnSpPr>
        <p:spPr>
          <a:xfrm>
            <a:off x="838200" y="1391479"/>
            <a:ext cx="7214264"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53306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Opdrachten maken</a:t>
            </a:r>
            <a:endParaRPr lang="nl-NL" dirty="0"/>
          </a:p>
        </p:txBody>
      </p:sp>
      <p:pic>
        <p:nvPicPr>
          <p:cNvPr id="15362" name="Picture 2" descr="Afbeeldingsresultaat voor geit grapp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8096" y="1541967"/>
            <a:ext cx="7215808" cy="451503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Rechte verbindingslijn 4"/>
          <p:cNvCxnSpPr/>
          <p:nvPr/>
        </p:nvCxnSpPr>
        <p:spPr>
          <a:xfrm>
            <a:off x="838200" y="1391479"/>
            <a:ext cx="7214264"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268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gaan we vandaag doen?</a:t>
            </a:r>
            <a:endParaRPr lang="nl-NL" dirty="0"/>
          </a:p>
        </p:txBody>
      </p:sp>
      <p:sp>
        <p:nvSpPr>
          <p:cNvPr id="4" name="Tijdelijke aanduiding voor inhoud 2"/>
          <p:cNvSpPr>
            <a:spLocks noGrp="1"/>
          </p:cNvSpPr>
          <p:nvPr>
            <p:ph idx="1"/>
          </p:nvPr>
        </p:nvSpPr>
        <p:spPr/>
        <p:txBody>
          <a:bodyPr>
            <a:normAutofit/>
          </a:bodyPr>
          <a:lstStyle/>
          <a:p>
            <a:pPr marL="0" indent="0">
              <a:buNone/>
            </a:pPr>
            <a:r>
              <a:rPr lang="nl-NL" dirty="0" smtClean="0"/>
              <a:t>Theorie en opdrachten </a:t>
            </a:r>
          </a:p>
          <a:p>
            <a:pPr marL="0" indent="0">
              <a:buNone/>
            </a:pPr>
            <a:endParaRPr lang="nl-NL" dirty="0"/>
          </a:p>
          <a:p>
            <a:pPr marL="0" indent="0" algn="ctr">
              <a:buNone/>
            </a:pPr>
            <a:r>
              <a:rPr lang="nl-NL" sz="5400" dirty="0" smtClean="0">
                <a:solidFill>
                  <a:srgbClr val="FF0000"/>
                </a:solidFill>
              </a:rPr>
              <a:t>Gezondheid en Ziekten</a:t>
            </a:r>
          </a:p>
        </p:txBody>
      </p:sp>
      <p:cxnSp>
        <p:nvCxnSpPr>
          <p:cNvPr id="5" name="Rechte verbindingslijn 4"/>
          <p:cNvCxnSpPr/>
          <p:nvPr/>
        </p:nvCxnSpPr>
        <p:spPr>
          <a:xfrm>
            <a:off x="838200" y="1391479"/>
            <a:ext cx="7214264"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82243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Waar let je op?</a:t>
            </a:r>
            <a:endParaRPr lang="nl-NL" dirty="0"/>
          </a:p>
        </p:txBody>
      </p:sp>
      <p:pic>
        <p:nvPicPr>
          <p:cNvPr id="1026" name="Picture 2" descr="Afbeeldingsresultaat voor ge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9045" y="1755896"/>
            <a:ext cx="3500897" cy="4773951"/>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1324740" y="2068130"/>
            <a:ext cx="2155723" cy="769441"/>
          </a:xfrm>
          <a:prstGeom prst="rect">
            <a:avLst/>
          </a:prstGeom>
          <a:noFill/>
        </p:spPr>
        <p:txBody>
          <a:bodyPr wrap="square" rtlCol="0">
            <a:spAutoFit/>
          </a:bodyPr>
          <a:lstStyle/>
          <a:p>
            <a:r>
              <a:rPr lang="nl-NL" sz="4400" dirty="0" smtClean="0"/>
              <a:t>Gedrag</a:t>
            </a:r>
            <a:endParaRPr lang="nl-NL" sz="4400" dirty="0"/>
          </a:p>
        </p:txBody>
      </p:sp>
      <p:sp>
        <p:nvSpPr>
          <p:cNvPr id="6" name="Tekstvak 5"/>
          <p:cNvSpPr txBox="1"/>
          <p:nvPr/>
        </p:nvSpPr>
        <p:spPr>
          <a:xfrm>
            <a:off x="8338524" y="4753896"/>
            <a:ext cx="2155723" cy="769441"/>
          </a:xfrm>
          <a:prstGeom prst="rect">
            <a:avLst/>
          </a:prstGeom>
          <a:noFill/>
        </p:spPr>
        <p:txBody>
          <a:bodyPr wrap="square" rtlCol="0">
            <a:spAutoFit/>
          </a:bodyPr>
          <a:lstStyle/>
          <a:p>
            <a:r>
              <a:rPr lang="nl-NL" sz="4400" dirty="0" smtClean="0"/>
              <a:t>Mest</a:t>
            </a:r>
            <a:endParaRPr lang="nl-NL" sz="4400" dirty="0"/>
          </a:p>
        </p:txBody>
      </p:sp>
      <p:sp>
        <p:nvSpPr>
          <p:cNvPr id="7" name="Tekstvak 6"/>
          <p:cNvSpPr txBox="1"/>
          <p:nvPr/>
        </p:nvSpPr>
        <p:spPr>
          <a:xfrm>
            <a:off x="8052464" y="1875770"/>
            <a:ext cx="2441783" cy="769441"/>
          </a:xfrm>
          <a:prstGeom prst="rect">
            <a:avLst/>
          </a:prstGeom>
          <a:noFill/>
        </p:spPr>
        <p:txBody>
          <a:bodyPr wrap="square" rtlCol="0">
            <a:spAutoFit/>
          </a:bodyPr>
          <a:lstStyle/>
          <a:p>
            <a:r>
              <a:rPr lang="nl-NL" sz="4400" dirty="0" smtClean="0"/>
              <a:t>Exterieur</a:t>
            </a:r>
            <a:endParaRPr lang="nl-NL" sz="4400" dirty="0"/>
          </a:p>
        </p:txBody>
      </p:sp>
      <p:sp>
        <p:nvSpPr>
          <p:cNvPr id="8" name="Tekstvak 7"/>
          <p:cNvSpPr txBox="1"/>
          <p:nvPr/>
        </p:nvSpPr>
        <p:spPr>
          <a:xfrm>
            <a:off x="1506794" y="4369176"/>
            <a:ext cx="2155723" cy="769441"/>
          </a:xfrm>
          <a:prstGeom prst="rect">
            <a:avLst/>
          </a:prstGeom>
          <a:noFill/>
        </p:spPr>
        <p:txBody>
          <a:bodyPr wrap="square" rtlCol="0">
            <a:spAutoFit/>
          </a:bodyPr>
          <a:lstStyle/>
          <a:p>
            <a:r>
              <a:rPr lang="nl-NL" sz="4400" dirty="0" smtClean="0"/>
              <a:t>Voeding</a:t>
            </a:r>
            <a:endParaRPr lang="nl-NL" sz="4400" dirty="0"/>
          </a:p>
        </p:txBody>
      </p:sp>
      <p:cxnSp>
        <p:nvCxnSpPr>
          <p:cNvPr id="10" name="Rechte verbindingslijn 9"/>
          <p:cNvCxnSpPr/>
          <p:nvPr/>
        </p:nvCxnSpPr>
        <p:spPr>
          <a:xfrm>
            <a:off x="838200" y="1391479"/>
            <a:ext cx="7214264"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962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Identificatie &amp; Registratie (I&amp;R)</a:t>
            </a:r>
            <a:endParaRPr lang="nl-NL" dirty="0"/>
          </a:p>
        </p:txBody>
      </p:sp>
      <p:sp>
        <p:nvSpPr>
          <p:cNvPr id="3" name="Tijdelijke aanduiding voor inhoud 2"/>
          <p:cNvSpPr>
            <a:spLocks noGrp="1"/>
          </p:cNvSpPr>
          <p:nvPr>
            <p:ph idx="1"/>
          </p:nvPr>
        </p:nvSpPr>
        <p:spPr/>
        <p:txBody>
          <a:bodyPr/>
          <a:lstStyle/>
          <a:p>
            <a:pPr>
              <a:buFontTx/>
              <a:buChar char="-"/>
            </a:pPr>
            <a:r>
              <a:rPr lang="nl-NL" dirty="0" smtClean="0"/>
              <a:t>Ministerie van LNV</a:t>
            </a:r>
          </a:p>
          <a:p>
            <a:pPr>
              <a:buFontTx/>
              <a:buChar char="-"/>
            </a:pPr>
            <a:r>
              <a:rPr lang="nl-NL" dirty="0" smtClean="0"/>
              <a:t>Gezondheidsprogramma’s </a:t>
            </a:r>
            <a:r>
              <a:rPr lang="nl-NL" dirty="0" smtClean="0">
                <a:sym typeface="Wingdings" panose="05000000000000000000" pitchFamily="2" charset="2"/>
              </a:rPr>
              <a:t> Certificaatwaardigheid</a:t>
            </a:r>
            <a:endParaRPr lang="nl-NL" dirty="0" smtClean="0"/>
          </a:p>
          <a:p>
            <a:pPr>
              <a:buFontTx/>
              <a:buChar char="-"/>
            </a:pPr>
            <a:endParaRPr lang="nl-NL" dirty="0"/>
          </a:p>
        </p:txBody>
      </p:sp>
      <p:pic>
        <p:nvPicPr>
          <p:cNvPr id="2050" name="Picture 2" descr="Afbeeldingsresultaat voor geit oormerk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0482" y="3063695"/>
            <a:ext cx="4580801" cy="324820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fbeeldingsresultaat voor geit oormerk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0728" y="2740514"/>
            <a:ext cx="3781833" cy="378183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Rechte verbindingslijn 5"/>
          <p:cNvCxnSpPr/>
          <p:nvPr/>
        </p:nvCxnSpPr>
        <p:spPr>
          <a:xfrm>
            <a:off x="838200" y="1391479"/>
            <a:ext cx="7214264"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24981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Caprine</a:t>
            </a:r>
            <a:r>
              <a:rPr lang="nl-NL" dirty="0" smtClean="0"/>
              <a:t> </a:t>
            </a:r>
            <a:r>
              <a:rPr lang="nl-NL" dirty="0" err="1" smtClean="0"/>
              <a:t>arthritis</a:t>
            </a:r>
            <a:r>
              <a:rPr lang="nl-NL" dirty="0" smtClean="0"/>
              <a:t> encefalitis </a:t>
            </a:r>
            <a:r>
              <a:rPr lang="nl-NL" b="1" dirty="0" smtClean="0"/>
              <a:t>(CAE</a:t>
            </a:r>
            <a:r>
              <a:rPr lang="nl-NL" b="1" dirty="0" smtClean="0"/>
              <a:t>) </a:t>
            </a:r>
            <a:endParaRPr lang="nl-NL" b="1" dirty="0"/>
          </a:p>
        </p:txBody>
      </p:sp>
      <p:sp>
        <p:nvSpPr>
          <p:cNvPr id="3" name="Tijdelijke aanduiding voor inhoud 2"/>
          <p:cNvSpPr>
            <a:spLocks noGrp="1"/>
          </p:cNvSpPr>
          <p:nvPr>
            <p:ph idx="1"/>
          </p:nvPr>
        </p:nvSpPr>
        <p:spPr/>
        <p:txBody>
          <a:bodyPr/>
          <a:lstStyle/>
          <a:p>
            <a:r>
              <a:rPr lang="nl-NL" dirty="0" smtClean="0"/>
              <a:t>Besmettelijke, chronische gewrichts- en </a:t>
            </a:r>
            <a:r>
              <a:rPr lang="nl-NL" dirty="0" err="1" smtClean="0"/>
              <a:t>hersenonstekingen</a:t>
            </a:r>
            <a:r>
              <a:rPr lang="nl-NL" dirty="0" smtClean="0"/>
              <a:t> en/of chronische long- en uieraandoeningen.</a:t>
            </a:r>
          </a:p>
          <a:p>
            <a:r>
              <a:rPr lang="nl-NL" dirty="0" smtClean="0"/>
              <a:t>Virus en lijkt op de Zwoegerziekte bij schapen </a:t>
            </a:r>
            <a:endParaRPr lang="nl-NL" dirty="0" smtClean="0"/>
          </a:p>
          <a:p>
            <a:r>
              <a:rPr lang="nl-NL" dirty="0" smtClean="0"/>
              <a:t>Behandeling is niet mogelijk</a:t>
            </a:r>
          </a:p>
          <a:p>
            <a:r>
              <a:rPr lang="nl-NL" dirty="0" smtClean="0"/>
              <a:t>Aangifteplicht</a:t>
            </a:r>
            <a:endParaRPr lang="nl-NL" dirty="0"/>
          </a:p>
        </p:txBody>
      </p:sp>
      <p:pic>
        <p:nvPicPr>
          <p:cNvPr id="4" name="Afbeelding 3"/>
          <p:cNvPicPr>
            <a:picLocks noChangeAspect="1"/>
          </p:cNvPicPr>
          <p:nvPr/>
        </p:nvPicPr>
        <p:blipFill>
          <a:blip r:embed="rId3"/>
          <a:stretch>
            <a:fillRect/>
          </a:stretch>
        </p:blipFill>
        <p:spPr>
          <a:xfrm>
            <a:off x="5871758" y="3229897"/>
            <a:ext cx="3679398" cy="3266907"/>
          </a:xfrm>
          <a:prstGeom prst="rect">
            <a:avLst/>
          </a:prstGeom>
        </p:spPr>
      </p:pic>
      <p:cxnSp>
        <p:nvCxnSpPr>
          <p:cNvPr id="5" name="Rechte verbindingslijn 4"/>
          <p:cNvCxnSpPr/>
          <p:nvPr/>
        </p:nvCxnSpPr>
        <p:spPr>
          <a:xfrm>
            <a:off x="838200" y="1391479"/>
            <a:ext cx="7214264"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17806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754032" cy="1325563"/>
          </a:xfrm>
        </p:spPr>
        <p:txBody>
          <a:bodyPr/>
          <a:lstStyle/>
          <a:p>
            <a:r>
              <a:rPr lang="nl-NL" dirty="0" err="1" smtClean="0"/>
              <a:t>Caseous</a:t>
            </a:r>
            <a:r>
              <a:rPr lang="nl-NL" dirty="0" smtClean="0"/>
              <a:t> </a:t>
            </a:r>
            <a:r>
              <a:rPr lang="nl-NL" dirty="0" err="1" smtClean="0"/>
              <a:t>lympheadenitis</a:t>
            </a:r>
            <a:r>
              <a:rPr lang="nl-NL" dirty="0" smtClean="0"/>
              <a:t> </a:t>
            </a:r>
            <a:r>
              <a:rPr lang="nl-NL" b="1" dirty="0" smtClean="0"/>
              <a:t>(CL) </a:t>
            </a:r>
            <a:r>
              <a:rPr lang="nl-NL" dirty="0" smtClean="0"/>
              <a:t>of “Bultenziekte’’</a:t>
            </a:r>
            <a:endParaRPr lang="nl-NL" dirty="0"/>
          </a:p>
        </p:txBody>
      </p:sp>
      <p:sp>
        <p:nvSpPr>
          <p:cNvPr id="3" name="Tijdelijke aanduiding voor inhoud 2"/>
          <p:cNvSpPr>
            <a:spLocks noGrp="1"/>
          </p:cNvSpPr>
          <p:nvPr>
            <p:ph idx="1"/>
          </p:nvPr>
        </p:nvSpPr>
        <p:spPr/>
        <p:txBody>
          <a:bodyPr/>
          <a:lstStyle/>
          <a:p>
            <a:r>
              <a:rPr lang="nl-NL" dirty="0" smtClean="0"/>
              <a:t>Besmettelijke geiten- en schapenziekte</a:t>
            </a:r>
          </a:p>
          <a:p>
            <a:r>
              <a:rPr lang="nl-NL" dirty="0" smtClean="0"/>
              <a:t>Veroorzaakt door pseudo-tuberculose</a:t>
            </a:r>
          </a:p>
          <a:p>
            <a:r>
              <a:rPr lang="nl-NL" dirty="0" smtClean="0"/>
              <a:t>Zwelling van de lymfeklieren wat leidt tot abcessen</a:t>
            </a:r>
          </a:p>
          <a:p>
            <a:r>
              <a:rPr lang="nl-NL" dirty="0" smtClean="0"/>
              <a:t>Behandeling is niet mogelijk</a:t>
            </a:r>
          </a:p>
          <a:p>
            <a:pPr marL="0" indent="0">
              <a:buNone/>
            </a:pPr>
            <a:endParaRPr lang="nl-NL" dirty="0"/>
          </a:p>
        </p:txBody>
      </p:sp>
      <p:pic>
        <p:nvPicPr>
          <p:cNvPr id="3074" name="Picture 2" descr="Afbeeldingsresultaat voor Caseous lymphadenit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4075" y="3865749"/>
            <a:ext cx="3118157" cy="249666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fbeeldingsresultaat voor Caseous lymphadenit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6738" y="4328548"/>
            <a:ext cx="3333750" cy="2219326"/>
          </a:xfrm>
          <a:prstGeom prst="rect">
            <a:avLst/>
          </a:prstGeom>
          <a:noFill/>
          <a:extLst>
            <a:ext uri="{909E8E84-426E-40DD-AFC4-6F175D3DCCD1}">
              <a14:hiddenFill xmlns:a14="http://schemas.microsoft.com/office/drawing/2010/main">
                <a:solidFill>
                  <a:srgbClr val="FFFFFF"/>
                </a:solidFill>
              </a14:hiddenFill>
            </a:ext>
          </a:extLst>
        </p:spPr>
      </p:pic>
      <p:cxnSp>
        <p:nvCxnSpPr>
          <p:cNvPr id="6" name="Rechte verbindingslijn 5"/>
          <p:cNvCxnSpPr/>
          <p:nvPr/>
        </p:nvCxnSpPr>
        <p:spPr>
          <a:xfrm flipV="1">
            <a:off x="838200" y="1391478"/>
            <a:ext cx="10353261" cy="1"/>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00182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Paratuberculose</a:t>
            </a:r>
            <a:endParaRPr lang="nl-NL" dirty="0"/>
          </a:p>
        </p:txBody>
      </p:sp>
      <p:sp>
        <p:nvSpPr>
          <p:cNvPr id="3" name="Tijdelijke aanduiding voor inhoud 2"/>
          <p:cNvSpPr>
            <a:spLocks noGrp="1"/>
          </p:cNvSpPr>
          <p:nvPr>
            <p:ph idx="1"/>
          </p:nvPr>
        </p:nvSpPr>
        <p:spPr/>
        <p:txBody>
          <a:bodyPr/>
          <a:lstStyle/>
          <a:p>
            <a:r>
              <a:rPr lang="nl-NL" dirty="0" smtClean="0"/>
              <a:t>Bacteriële infectieziekte onder herkauwers</a:t>
            </a:r>
          </a:p>
          <a:p>
            <a:r>
              <a:rPr lang="nl-NL" dirty="0" smtClean="0"/>
              <a:t>90% van de geitenbedrijven is besmet</a:t>
            </a:r>
          </a:p>
          <a:p>
            <a:r>
              <a:rPr lang="nl-NL" dirty="0" smtClean="0"/>
              <a:t>Ongeneeslijke darmontstekingen</a:t>
            </a:r>
          </a:p>
          <a:p>
            <a:r>
              <a:rPr lang="nl-NL" dirty="0" smtClean="0"/>
              <a:t>Uiteenlopende ziekteverschijnselen</a:t>
            </a:r>
          </a:p>
          <a:p>
            <a:r>
              <a:rPr lang="nl-NL" dirty="0" smtClean="0"/>
              <a:t>Goede hygiëne heel belangrijk</a:t>
            </a:r>
          </a:p>
          <a:p>
            <a:pPr marL="0" indent="0">
              <a:buNone/>
            </a:pPr>
            <a:endParaRPr lang="nl-NL" dirty="0"/>
          </a:p>
        </p:txBody>
      </p:sp>
      <p:pic>
        <p:nvPicPr>
          <p:cNvPr id="5122" name="Picture 2" descr="geit met paratuberculose"/>
          <p:cNvPicPr>
            <a:picLocks noChangeAspect="1" noChangeArrowheads="1"/>
          </p:cNvPicPr>
          <p:nvPr/>
        </p:nvPicPr>
        <p:blipFill rotWithShape="1">
          <a:blip r:embed="rId3">
            <a:extLst>
              <a:ext uri="{28A0092B-C50C-407E-A947-70E740481C1C}">
                <a14:useLocalDpi xmlns:a14="http://schemas.microsoft.com/office/drawing/2010/main" val="0"/>
              </a:ext>
            </a:extLst>
          </a:blip>
          <a:srcRect b="9031"/>
          <a:stretch/>
        </p:blipFill>
        <p:spPr bwMode="auto">
          <a:xfrm>
            <a:off x="6572814" y="3362632"/>
            <a:ext cx="5252933" cy="318565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Rechte verbindingslijn 4"/>
          <p:cNvCxnSpPr/>
          <p:nvPr/>
        </p:nvCxnSpPr>
        <p:spPr>
          <a:xfrm>
            <a:off x="838200" y="1391479"/>
            <a:ext cx="7214264"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38185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hlinkClick r:id="rId3"/>
              </a:rPr>
              <a:t>Q-koorts</a:t>
            </a:r>
            <a:endParaRPr lang="nl-NL" dirty="0"/>
          </a:p>
        </p:txBody>
      </p:sp>
      <p:sp>
        <p:nvSpPr>
          <p:cNvPr id="3" name="Tijdelijke aanduiding voor inhoud 2"/>
          <p:cNvSpPr>
            <a:spLocks noGrp="1"/>
          </p:cNvSpPr>
          <p:nvPr>
            <p:ph idx="1"/>
          </p:nvPr>
        </p:nvSpPr>
        <p:spPr/>
        <p:txBody>
          <a:bodyPr/>
          <a:lstStyle/>
          <a:p>
            <a:r>
              <a:rPr lang="nl-NL" dirty="0"/>
              <a:t>I</a:t>
            </a:r>
            <a:r>
              <a:rPr lang="nl-NL" dirty="0" smtClean="0"/>
              <a:t>nfectieziekte veroorzaakt </a:t>
            </a:r>
            <a:r>
              <a:rPr lang="nl-NL" dirty="0"/>
              <a:t>door de bacterie </a:t>
            </a:r>
            <a:r>
              <a:rPr lang="nl-NL" dirty="0" err="1"/>
              <a:t>Coxiella</a:t>
            </a:r>
            <a:r>
              <a:rPr lang="nl-NL" dirty="0"/>
              <a:t> </a:t>
            </a:r>
            <a:r>
              <a:rPr lang="nl-NL" dirty="0" err="1" smtClean="0"/>
              <a:t>burnettii</a:t>
            </a:r>
            <a:endParaRPr lang="nl-NL" dirty="0" smtClean="0"/>
          </a:p>
          <a:p>
            <a:r>
              <a:rPr lang="nl-NL" dirty="0"/>
              <a:t>2008-2010 epidemie, 2011 onder controle, 2012 einde epidemie.</a:t>
            </a:r>
          </a:p>
          <a:p>
            <a:r>
              <a:rPr lang="nl-NL" dirty="0" smtClean="0"/>
              <a:t>Vaak geen symptomen maar veel zieke of dode lammeren en abortussen</a:t>
            </a:r>
          </a:p>
          <a:p>
            <a:r>
              <a:rPr lang="nl-NL" dirty="0" smtClean="0"/>
              <a:t>Zoönose</a:t>
            </a:r>
          </a:p>
          <a:p>
            <a:r>
              <a:rPr lang="nl-NL" dirty="0" smtClean="0">
                <a:hlinkClick r:id="rId4"/>
              </a:rPr>
              <a:t>Vaccinatie</a:t>
            </a:r>
            <a:endParaRPr lang="nl-NL" dirty="0"/>
          </a:p>
        </p:txBody>
      </p:sp>
      <p:pic>
        <p:nvPicPr>
          <p:cNvPr id="4" name="Picture 8" descr="https://janfkenjedienie.files.wordpress.com/2009/12/111209_qkoorts.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7741" y="3438939"/>
            <a:ext cx="4216279" cy="341906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Rechte verbindingslijn 4"/>
          <p:cNvCxnSpPr/>
          <p:nvPr/>
        </p:nvCxnSpPr>
        <p:spPr>
          <a:xfrm>
            <a:off x="838200" y="1391479"/>
            <a:ext cx="7214264"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27526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Rotkreupel</a:t>
            </a:r>
            <a:endParaRPr lang="nl-NL" dirty="0"/>
          </a:p>
        </p:txBody>
      </p:sp>
      <p:sp>
        <p:nvSpPr>
          <p:cNvPr id="3" name="Tijdelijke aanduiding voor inhoud 2"/>
          <p:cNvSpPr>
            <a:spLocks noGrp="1"/>
          </p:cNvSpPr>
          <p:nvPr>
            <p:ph idx="1"/>
          </p:nvPr>
        </p:nvSpPr>
        <p:spPr/>
        <p:txBody>
          <a:bodyPr/>
          <a:lstStyle/>
          <a:p>
            <a:r>
              <a:rPr lang="nl-NL" dirty="0" smtClean="0"/>
              <a:t>Veroorzaakt door de rotkreupelbacterie</a:t>
            </a:r>
          </a:p>
          <a:p>
            <a:r>
              <a:rPr lang="nl-NL" dirty="0"/>
              <a:t>B</a:t>
            </a:r>
            <a:r>
              <a:rPr lang="nl-NL" dirty="0" smtClean="0"/>
              <a:t>esmettelijke ontstekingen op de huid van de tussenklauwspleten en hoornranden op de hoef</a:t>
            </a:r>
          </a:p>
          <a:p>
            <a:r>
              <a:rPr lang="nl-NL" dirty="0" smtClean="0"/>
              <a:t>Beginstadium goed te behandelen </a:t>
            </a:r>
          </a:p>
          <a:p>
            <a:r>
              <a:rPr lang="nl-NL" dirty="0" smtClean="0"/>
              <a:t>Enten</a:t>
            </a:r>
            <a:endParaRPr lang="nl-NL" dirty="0"/>
          </a:p>
        </p:txBody>
      </p:sp>
      <p:pic>
        <p:nvPicPr>
          <p:cNvPr id="7170" name="Picture 2" descr="Afbeeldingsresultaat voor rotkreupel ge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9584" y="3294422"/>
            <a:ext cx="5120170" cy="320864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Rechte verbindingslijn 4"/>
          <p:cNvCxnSpPr/>
          <p:nvPr/>
        </p:nvCxnSpPr>
        <p:spPr>
          <a:xfrm>
            <a:off x="838200" y="1391479"/>
            <a:ext cx="7214264"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4170335"/>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1236</TotalTime>
  <Words>816</Words>
  <Application>Microsoft Office PowerPoint</Application>
  <PresentationFormat>Aangepast</PresentationFormat>
  <Paragraphs>75</Paragraphs>
  <Slides>11</Slides>
  <Notes>11</Notes>
  <HiddenSlides>0</HiddenSlides>
  <MMClips>0</MMClips>
  <ScaleCrop>false</ScaleCrop>
  <HeadingPairs>
    <vt:vector size="4" baseType="variant">
      <vt:variant>
        <vt:lpstr>Thema</vt:lpstr>
      </vt:variant>
      <vt:variant>
        <vt:i4>1</vt:i4>
      </vt:variant>
      <vt:variant>
        <vt:lpstr>Diatitels</vt:lpstr>
      </vt:variant>
      <vt:variant>
        <vt:i4>11</vt:i4>
      </vt:variant>
    </vt:vector>
  </HeadingPairs>
  <TitlesOfParts>
    <vt:vector size="12" baseType="lpstr">
      <vt:lpstr>Kantoorthema</vt:lpstr>
      <vt:lpstr>Les Geit</vt:lpstr>
      <vt:lpstr>Wat gaan we vandaag doen?</vt:lpstr>
      <vt:lpstr>Waar let je op?</vt:lpstr>
      <vt:lpstr>Identificatie &amp; Registratie (I&amp;R)</vt:lpstr>
      <vt:lpstr>Caprine arthritis encefalitis (CAE) </vt:lpstr>
      <vt:lpstr>Caseous lympheadenitis (CL) of “Bultenziekte’’</vt:lpstr>
      <vt:lpstr>Paratuberculose</vt:lpstr>
      <vt:lpstr>Q-koorts</vt:lpstr>
      <vt:lpstr>Rotkreupel</vt:lpstr>
      <vt:lpstr>Zere bekjes</vt:lpstr>
      <vt:lpstr>Opdrachten maken</vt:lpstr>
    </vt:vector>
  </TitlesOfParts>
  <Company>AOC Oost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Geit</dc:title>
  <dc:creator>Yorike van der Weijden</dc:creator>
  <cp:lastModifiedBy>Mariska Roosink</cp:lastModifiedBy>
  <cp:revision>50</cp:revision>
  <cp:lastPrinted>2017-06-19T13:23:20Z</cp:lastPrinted>
  <dcterms:created xsi:type="dcterms:W3CDTF">2017-06-05T12:27:09Z</dcterms:created>
  <dcterms:modified xsi:type="dcterms:W3CDTF">2017-06-28T09:07:12Z</dcterms:modified>
</cp:coreProperties>
</file>